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972" r:id="rId2"/>
    <p:sldMasterId id="2147489984" r:id="rId3"/>
  </p:sldMasterIdLst>
  <p:notesMasterIdLst>
    <p:notesMasterId r:id="rId29"/>
  </p:notesMasterIdLst>
  <p:handoutMasterIdLst>
    <p:handoutMasterId r:id="rId30"/>
  </p:handoutMasterIdLst>
  <p:sldIdLst>
    <p:sldId id="967" r:id="rId4"/>
    <p:sldId id="2119" r:id="rId5"/>
    <p:sldId id="2120" r:id="rId6"/>
    <p:sldId id="2122" r:id="rId7"/>
    <p:sldId id="2123" r:id="rId8"/>
    <p:sldId id="2133" r:id="rId9"/>
    <p:sldId id="2134" r:id="rId10"/>
    <p:sldId id="2374" r:id="rId11"/>
    <p:sldId id="2377" r:id="rId12"/>
    <p:sldId id="2378" r:id="rId13"/>
    <p:sldId id="2379" r:id="rId14"/>
    <p:sldId id="2380" r:id="rId15"/>
    <p:sldId id="890" r:id="rId16"/>
    <p:sldId id="2375" r:id="rId17"/>
    <p:sldId id="2381" r:id="rId18"/>
    <p:sldId id="2382" r:id="rId19"/>
    <p:sldId id="2383" r:id="rId20"/>
    <p:sldId id="2384" r:id="rId21"/>
    <p:sldId id="2385" r:id="rId22"/>
    <p:sldId id="2386" r:id="rId23"/>
    <p:sldId id="2394" r:id="rId24"/>
    <p:sldId id="2387" r:id="rId25"/>
    <p:sldId id="2388" r:id="rId26"/>
    <p:sldId id="2389" r:id="rId27"/>
    <p:sldId id="2305" r:id="rId28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00FF00"/>
    <a:srgbClr val="9900CC"/>
    <a:srgbClr val="FF99FF"/>
    <a:srgbClr val="FF00FF"/>
    <a:srgbClr val="660066"/>
    <a:srgbClr val="00CC00"/>
    <a:srgbClr val="FFFF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316" autoAdjust="0"/>
    <p:restoredTop sz="93378" autoAdjust="0"/>
  </p:normalViewPr>
  <p:slideViewPr>
    <p:cSldViewPr>
      <p:cViewPr varScale="1">
        <p:scale>
          <a:sx n="59" d="100"/>
          <a:sy n="59" d="100"/>
        </p:scale>
        <p:origin x="12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99761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34750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53388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106783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409232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696749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35426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80515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070827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272937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7451656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50286AA-49D8-4F39-B390-400491CF54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570D7D-83C8-4C90-9868-9920E64BD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C542227-E0E3-4229-B7B8-DFAE58E103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45104-4B7D-42F1-9F80-2C16F9D35B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030411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37D829-AE81-47CF-926B-64A3E78AA7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EC4E3B-ACEC-4E4C-8F93-C0AE8A8FA2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F7BD4B-47F4-4C38-98C3-765B7AAC5E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D629B-0A55-486C-BC72-06C1CBDDC02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815697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59C5DF-AA27-4301-8D80-DCDEECF612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C45DA3-E9B7-4CE9-ACAC-8AFFC66CB0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7B3908-EADA-4B6B-A4F2-F92F7AFAF3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ED79E-6670-40F3-809F-EC26D2C655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9108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ECB81C-37F9-437B-AE08-1F41CF3E5C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1EBE72-EDA4-4963-9ADD-1D4886419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B0E227-EB1A-446E-8896-6F41839A3F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0BC7A-820F-4B6F-AABE-49C68DA6012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67265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F44A94A-7FC4-428A-8A1B-63D2CE6D82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3388199-6D4B-4425-A05C-C9C23D6477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9C074B-2C04-4B47-A25C-E28381C0B4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CC4DE-6658-4999-BABE-845FCF8704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684195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1FF776-7D95-4FBD-BADE-A95E439511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3A08F3-E96D-4522-A6FF-8BC1476D0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1E1D09-8C05-4152-AB55-E1FFC7DB1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16642-1E3E-4C55-AED7-C15AEB62B1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1886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820082E-1AD6-4EF4-8D56-95ED534E8F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33CFF64-DFB0-41BA-A813-A6B1079D23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82B6947-A0B0-46F6-8840-8C96F4EF9B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E9C26-FFBC-479D-9D1B-2DD24A7184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6778390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D99D4C-0EB0-4B04-8135-FE274D2C98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56787B-AA0B-4301-ACBB-E3F6A0FDE0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A9266F9-D0C9-44B7-B4D3-7D9AFA8BB1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62251-01CC-4CA0-928B-9C8FFC5594C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640819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1ACCDD-BC53-41BB-A685-723D1C4EB7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4348F9-5856-4AFB-974E-ABAEC49F98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0E3607-3354-45DF-A963-05ED502D6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CA015-25C5-4136-9B10-D76C6B2BD5C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030416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DFAB98-EECB-41AC-B716-463877F077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4687FC-A059-4915-9A1B-83F9978AD3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5210EFB-66E0-4679-915F-D8656214B4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C0882-1B06-4083-9EB7-0B3AC790BF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16364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67D66D-1F54-419D-AB5F-F321575E2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34E200-7049-478B-A95C-682D3CE4B2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887E3C-94D1-4DBC-AA61-A334683B8F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30FC1-A4E1-4CDD-8487-BAAF857211C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463041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745A7F-9DED-4CA4-B782-A465764C9D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3484DC-2796-4D82-85A6-F4AAD05106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4F8E1A-88D6-47C2-9F3D-23EC513DBE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F62E8-9707-43B3-89B8-3BDAA5E36D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375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2509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73" r:id="rId1"/>
    <p:sldLayoutId id="2147489974" r:id="rId2"/>
    <p:sldLayoutId id="2147489975" r:id="rId3"/>
    <p:sldLayoutId id="2147489976" r:id="rId4"/>
    <p:sldLayoutId id="2147489977" r:id="rId5"/>
    <p:sldLayoutId id="2147489978" r:id="rId6"/>
    <p:sldLayoutId id="2147489979" r:id="rId7"/>
    <p:sldLayoutId id="2147489980" r:id="rId8"/>
    <p:sldLayoutId id="2147489981" r:id="rId9"/>
    <p:sldLayoutId id="2147489982" r:id="rId10"/>
    <p:sldLayoutId id="21474899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340584F-FA62-4376-BB96-7A8C5B71D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386974-FB6F-4259-98DE-8A21D7CD5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800A4A3-9C3A-49E2-BBAD-F15CCAF197F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01F647-43AF-45AB-B2DB-A3419FB580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0DDC61E-E194-4299-9E2B-E95B591E64A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6D90941-A846-4B66-975F-4EC36DA702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9821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85" r:id="rId1"/>
    <p:sldLayoutId id="2147489986" r:id="rId2"/>
    <p:sldLayoutId id="2147489987" r:id="rId3"/>
    <p:sldLayoutId id="2147489988" r:id="rId4"/>
    <p:sldLayoutId id="2147489989" r:id="rId5"/>
    <p:sldLayoutId id="2147489990" r:id="rId6"/>
    <p:sldLayoutId id="2147489991" r:id="rId7"/>
    <p:sldLayoutId id="2147489992" r:id="rId8"/>
    <p:sldLayoutId id="2147489993" r:id="rId9"/>
    <p:sldLayoutId id="2147489994" r:id="rId10"/>
    <p:sldLayoutId id="2147489995" r:id="rId11"/>
    <p:sldLayoutId id="21474899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3D34292-68A8-4995-9D43-D5D2986F7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US" altLang="zh-TW" sz="1100" dirty="0">
              <a:solidFill>
                <a:srgbClr val="FFFF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主受洗節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年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月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日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常年期第二主日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zh-TW" altLang="en-US" sz="28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感恩祭宴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 題</a:t>
            </a:r>
          </a:p>
          <a:p>
            <a:pPr algn="ctr" eaLnBrk="1" hangingPunct="1">
              <a:spcBef>
                <a:spcPts val="18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信仰的開端</a:t>
            </a:r>
            <a:r>
              <a:rPr lang="en-US" altLang="zh-TW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TW" altLang="en-US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洗心</a:t>
            </a:r>
            <a:r>
              <a:rPr lang="zh-TW" altLang="en-US" sz="6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革面</a:t>
            </a:r>
            <a:endParaRPr lang="en-US" altLang="zh-TW" sz="6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48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關羽刮骨療毒</a:t>
            </a:r>
            <a:r>
              <a:rPr lang="en-US" altLang="zh-TW" sz="48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endParaRPr lang="zh-TW" altLang="en-US" sz="4800" dirty="0">
              <a:solidFill>
                <a:srgbClr val="FFFF00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6D8F3910-1631-441C-A033-B1B86FD0B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360000" indent="-457200" algn="just">
              <a:buNone/>
            </a:pPr>
            <a:endParaRPr lang="en-US" altLang="zh-TW" sz="14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華康中黑體" panose="020B0509000000000000" pitchFamily="49" charset="-120"/>
            </a:endParaRPr>
          </a:p>
          <a:p>
            <a:pPr marL="360000" indent="-457200" algn="just"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我在他身上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傾注了我的神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叫他給萬民傳報真道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破傷的蘆葦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他不折斷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將熄的燈心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他不吹滅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他將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忠實地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傳報真道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我因仁義召叫了你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立你作萬民的光明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為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開啟盲人的眼目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從獄中領出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被囚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</a:p>
          <a:p>
            <a:pPr marL="360000" indent="-457200" algn="just">
              <a:spcBef>
                <a:spcPts val="60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領洗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不止水洗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也領受聖神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 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形神兼備</a:t>
            </a:r>
            <a:endParaRPr lang="en-US" altLang="zh-TW" sz="3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60000" indent="-457200" algn="just">
              <a:spcBef>
                <a:spcPts val="60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不折斷不吹滅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不攪破壞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以建設為最終目標</a:t>
            </a:r>
            <a:endParaRPr lang="en-US" altLang="zh-TW" sz="38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60000" indent="-457200" algn="just">
              <a:spcBef>
                <a:spcPts val="600"/>
              </a:spcBef>
              <a:buNone/>
            </a:pPr>
            <a:r>
              <a:rPr lang="zh-TW" altLang="en-US" sz="3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傳報真道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以先知覺後知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以先覺覺後覺</a:t>
            </a:r>
            <a:endParaRPr lang="en-US" altLang="zh-TW" sz="38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60000" indent="-457200" algn="just">
              <a:spcBef>
                <a:spcPts val="600"/>
              </a:spcBef>
              <a:buNone/>
            </a:pPr>
            <a:r>
              <a:rPr lang="zh-TW" altLang="en-US" sz="3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忠實地傳道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不為取悅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也為挑戰</a:t>
            </a:r>
            <a:endParaRPr lang="en-US" altLang="zh-TW" sz="38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60000" indent="-457200" algn="just">
              <a:spcBef>
                <a:spcPts val="600"/>
              </a:spcBef>
              <a:buNone/>
            </a:pPr>
            <a:r>
              <a:rPr lang="zh-TW" altLang="en-US" sz="38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啟盲釋囚</a:t>
            </a:r>
            <a:r>
              <a:rPr lang="en-US" altLang="zh-TW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8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徹底的全面的解放</a:t>
            </a:r>
            <a:endParaRPr lang="en-US" altLang="zh-TW" sz="38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330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88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88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88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6D8F3910-1631-441C-A033-B1B86FD0B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360000" indent="-457200" algn="just">
              <a:buNone/>
            </a:pPr>
            <a:endParaRPr lang="en-US" altLang="zh-TW" sz="14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華康中黑體" panose="020B0509000000000000" pitchFamily="49" charset="-120"/>
            </a:endParaRP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凡在各民族中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敬畏他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而又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履行正義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都是他所中悅的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他藉耶穌基督宣講了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和平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的喜訊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把這道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先傳給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以色列子民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天主喜歡履行正義的人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包括各民族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各宗教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也不管種族差異或政制不同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反之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若信徒或其它利用神而不行正義的人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天主不喜歡</a:t>
            </a:r>
            <a:endParaRPr lang="en-US" altLang="zh-TW" sz="3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和平喜訊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個人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家庭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社會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國家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/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世界的和平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共同防禦是真防禦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互相防禦走向滅亡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b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</a:b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地球是我家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我和教會</a:t>
            </a:r>
            <a:r>
              <a:rPr lang="en-US" altLang="zh-TW" sz="36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highlight>
                  <a:srgbClr val="FFFF00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國家及全人類建設她</a:t>
            </a:r>
            <a:endParaRPr lang="en-US" altLang="zh-TW" sz="3600" dirty="0">
              <a:solidFill>
                <a:srgbClr val="FF0000"/>
              </a:solidFill>
              <a:highlight>
                <a:srgbClr val="FFFF00"/>
              </a:highlight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先傳給信徒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承擔傳揚天國大任</a:t>
            </a:r>
            <a:r>
              <a:rPr lang="en-US" altLang="zh-TW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非特權</a:t>
            </a:r>
            <a:r>
              <a:rPr lang="en-US" altLang="zh-TW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不為己</a:t>
            </a:r>
            <a:r>
              <a:rPr lang="en-US" altLang="zh-TW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</a:t>
            </a:r>
            <a:endParaRPr lang="zh-TW" altLang="en-US" dirty="0">
              <a:solidFill>
                <a:srgbClr val="00FF00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789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6D8F3910-1631-441C-A033-B1B86FD0B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360000" indent="-457200" algn="just">
              <a:buNone/>
            </a:pPr>
            <a:endParaRPr lang="en-US" altLang="zh-TW" sz="1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華康中黑體" panose="020B0509000000000000" pitchFamily="49" charset="-120"/>
            </a:endParaRP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因為我們應當這樣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完成全義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耶穌看見天主聖神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有如鴿子降下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來到他上面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又有聲音由天上說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「這是</a:t>
            </a: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我的愛子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我所喜悅的。」</a:t>
            </a:r>
            <a:endParaRPr lang="en-US" altLang="zh-TW" sz="40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完成全義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由已經走向圓滿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already-not yet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不能停在只顧自己的階段</a:t>
            </a:r>
            <a:r>
              <a:rPr lang="en-US" altLang="zh-TW" sz="3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sz="3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不能自我中心</a:t>
            </a:r>
            <a:r>
              <a:rPr lang="en-US" altLang="zh-TW" sz="34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全義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神聖就是</a:t>
            </a:r>
            <a:r>
              <a:rPr lang="zh-TW" altLang="en-US" sz="40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完整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格致誠正修齊治平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宗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靈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德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群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美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理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情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身體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愛子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完成上述兩大項目的人</a:t>
            </a:r>
          </a:p>
        </p:txBody>
      </p:sp>
    </p:spTree>
    <p:extLst>
      <p:ext uri="{BB962C8B-B14F-4D97-AF65-F5344CB8AC3E}">
        <p14:creationId xmlns:p14="http://schemas.microsoft.com/office/powerpoint/2010/main" val="181827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6D8F3910-1631-441C-A033-B1B86FD0B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altLang="zh-TW" sz="1000" dirty="0">
              <a:solidFill>
                <a:srgbClr val="FFFF00"/>
              </a:solidFill>
              <a:ea typeface="華康粗黑體" panose="020B0709000000000000" pitchFamily="49" charset="-120"/>
            </a:endParaRPr>
          </a:p>
          <a:p>
            <a:pPr algn="ctr" eaLnBrk="1" hangingPunct="1">
              <a:lnSpc>
                <a:spcPts val="5600"/>
              </a:lnSpc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信仰的開端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: </a:t>
            </a:r>
            <a:r>
              <a:rPr lang="zh-TW" altLang="en-US" sz="4000" dirty="0">
                <a:solidFill>
                  <a:srgbClr val="9900CC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洗心革面</a:t>
            </a:r>
            <a:r>
              <a:rPr lang="en-US" altLang="zh-TW" sz="4000" dirty="0">
                <a:solidFill>
                  <a:srgbClr val="9900CC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,</a:t>
            </a:r>
            <a:r>
              <a:rPr lang="en-US" altLang="zh-TW" sz="4000" dirty="0">
                <a:solidFill>
                  <a:srgbClr val="FF0000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 </a:t>
            </a:r>
            <a:r>
              <a:rPr lang="zh-TW" altLang="en-US" sz="4000" dirty="0">
                <a:solidFill>
                  <a:srgbClr val="0000FF"/>
                </a:solidFill>
                <a:highlight>
                  <a:srgbClr val="FFFF00"/>
                </a:highlight>
                <a:ea typeface="華康粗黑體" panose="020B0709000000000000" pitchFamily="49" charset="-120"/>
              </a:rPr>
              <a:t>刮骨療毒</a:t>
            </a:r>
            <a:endParaRPr lang="en-US" altLang="zh-TW" sz="4000" dirty="0">
              <a:solidFill>
                <a:srgbClr val="0000FF"/>
              </a:solidFill>
              <a:highlight>
                <a:srgbClr val="FFFF00"/>
              </a:highlight>
              <a:ea typeface="華康粗黑體" panose="020B0709000000000000" pitchFamily="49" charset="-120"/>
            </a:endParaRPr>
          </a:p>
          <a:p>
            <a:pPr marL="360000" indent="-457200" algn="ctr">
              <a:lnSpc>
                <a:spcPts val="5600"/>
              </a:lnSpc>
              <a:spcBef>
                <a:spcPts val="0"/>
              </a:spcBef>
              <a:buNone/>
            </a:pPr>
            <a:r>
              <a:rPr lang="zh-TW" altLang="en-US" sz="4000" spc="600" dirty="0">
                <a:solidFill>
                  <a:srgbClr val="FFFF00"/>
                </a:solidFill>
                <a:ea typeface="華康儷中黑" panose="020B0509000000000000" pitchFamily="49" charset="-120"/>
              </a:rPr>
              <a:t>抓緊時機 </a:t>
            </a: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Give God a Chance !</a:t>
            </a:r>
          </a:p>
          <a:p>
            <a:pPr marL="360000" indent="-457200" algn="ctr">
              <a:lnSpc>
                <a:spcPts val="5600"/>
              </a:lnSpc>
              <a:spcBef>
                <a:spcPts val="0"/>
              </a:spcBef>
              <a:buNone/>
            </a:pPr>
            <a:r>
              <a:rPr lang="zh-TW" altLang="en-US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奉</a:t>
            </a:r>
            <a:r>
              <a:rPr lang="en-US" altLang="zh-TW" b="0" i="1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b="0" i="1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機</a:t>
            </a:r>
            <a:r>
              <a:rPr lang="en-US" altLang="zh-TW" b="0" i="1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 </a:t>
            </a:r>
            <a:r>
              <a:rPr lang="zh-TW" altLang="en-US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不可失</a:t>
            </a:r>
            <a:r>
              <a:rPr lang="en-US" altLang="zh-TW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 </a:t>
            </a:r>
            <a:r>
              <a:rPr lang="zh-TW" altLang="en-US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敵不可縱</a:t>
            </a:r>
            <a:r>
              <a:rPr lang="en-US" altLang="zh-TW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 </a:t>
            </a:r>
            <a:r>
              <a:rPr lang="zh-TW" altLang="en-US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縱敵患生</a:t>
            </a:r>
            <a:r>
              <a:rPr lang="en-US" altLang="zh-TW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 </a:t>
            </a:r>
            <a:br>
              <a:rPr lang="en-US" altLang="zh-TW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</a:br>
            <a:r>
              <a:rPr lang="zh-TW" altLang="en-US" sz="40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違天不祥 </a:t>
            </a:r>
            <a:r>
              <a:rPr lang="en-US" altLang="zh-TW" sz="24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sz="24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左傳</a:t>
            </a:r>
            <a:r>
              <a:rPr lang="en-US" altLang="zh-TW" sz="24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24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秦晉殽之戰</a:t>
            </a:r>
            <a:r>
              <a:rPr lang="en-US" altLang="zh-TW" sz="24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</a:t>
            </a:r>
            <a:r>
              <a:rPr lang="en-US" altLang="zh-TW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</a:p>
          <a:p>
            <a:pPr marL="360000" indent="-457200" algn="ctr">
              <a:lnSpc>
                <a:spcPts val="5600"/>
              </a:lnSpc>
              <a:spcBef>
                <a:spcPts val="0"/>
              </a:spcBef>
              <a:spcAft>
                <a:spcPts val="2400"/>
              </a:spcAft>
              <a:buNone/>
            </a:pPr>
            <a:r>
              <a:rPr lang="en-US" altLang="zh-TW" b="0" i="0" dirty="0">
                <a:solidFill>
                  <a:srgbClr val="FF0000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</a:t>
            </a:r>
            <a:r>
              <a:rPr lang="zh-TW" altLang="en-US" b="0" i="0" dirty="0">
                <a:solidFill>
                  <a:srgbClr val="0000FF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小毛病</a:t>
            </a:r>
            <a:r>
              <a:rPr lang="en-US" altLang="zh-TW" b="0" i="0" dirty="0">
                <a:solidFill>
                  <a:srgbClr val="0000FF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,</a:t>
            </a:r>
            <a:r>
              <a:rPr lang="zh-TW" altLang="en-US" b="0" i="0" dirty="0">
                <a:solidFill>
                  <a:srgbClr val="0000FF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大災難</a:t>
            </a:r>
            <a:r>
              <a:rPr lang="en-US" altLang="zh-TW" b="0" i="0" dirty="0">
                <a:solidFill>
                  <a:srgbClr val="0000FF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: </a:t>
            </a:r>
            <a:r>
              <a:rPr lang="zh-TW" altLang="en-US" b="0" i="0" dirty="0">
                <a:solidFill>
                  <a:srgbClr val="FF0000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禍患積於忽微</a:t>
            </a:r>
            <a:r>
              <a:rPr lang="en-US" altLang="zh-TW" b="0" i="0" dirty="0">
                <a:solidFill>
                  <a:srgbClr val="FF0000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,</a:t>
            </a:r>
            <a:r>
              <a:rPr lang="zh-TW" altLang="en-US" b="0" i="0" dirty="0">
                <a:solidFill>
                  <a:srgbClr val="FF0000"/>
                </a:solidFill>
                <a:effectLst/>
                <a:highlight>
                  <a:srgbClr val="FFCCFF"/>
                </a:highlight>
                <a:latin typeface="華康儷中黑(P)" panose="020B0500000000000000" pitchFamily="34" charset="-120"/>
                <a:ea typeface="華康儷中黑(P)" panose="020B0500000000000000" pitchFamily="34" charset="-120"/>
                <a:sym typeface="Wingdings" panose="05000000000000000000" pitchFamily="2" charset="2"/>
              </a:rPr>
              <a:t>智勇困於所溺</a:t>
            </a:r>
            <a:endParaRPr lang="en-US" altLang="zh-TW" b="0" i="0" dirty="0">
              <a:solidFill>
                <a:srgbClr val="FF0000"/>
              </a:solidFill>
              <a:effectLst/>
              <a:highlight>
                <a:srgbClr val="FFCCFF"/>
              </a:highlight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marL="360000" indent="-457200" algn="ctr">
              <a:lnSpc>
                <a:spcPts val="5600"/>
              </a:lnSpc>
              <a:spcBef>
                <a:spcPts val="0"/>
              </a:spcBef>
              <a:buNone/>
            </a:pPr>
            <a:r>
              <a:rPr lang="zh-TW" altLang="en-US" sz="4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天行有常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天道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神律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生命律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 </a:t>
            </a:r>
            <a:r>
              <a:rPr lang="zh-TW" altLang="en-US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都有常規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不為堯存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不為桀亡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應之以</a:t>
            </a:r>
            <a:r>
              <a:rPr lang="zh-TW" altLang="en-US" sz="4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治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則</a:t>
            </a:r>
            <a:r>
              <a:rPr lang="zh-TW" altLang="en-US" sz="4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吉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b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應之以</a:t>
            </a:r>
            <a:r>
              <a:rPr lang="zh-TW" altLang="en-US" sz="44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亂</a:t>
            </a:r>
            <a:r>
              <a:rPr lang="zh-TW" altLang="en-US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則</a:t>
            </a:r>
            <a:r>
              <a:rPr lang="zh-TW" altLang="en-US" sz="4400" dirty="0">
                <a:solidFill>
                  <a:srgbClr val="00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凶</a:t>
            </a:r>
            <a:r>
              <a:rPr lang="en-US" altLang="zh-TW" sz="40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(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荀子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天論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)</a:t>
            </a:r>
            <a:endParaRPr lang="zh-TW" altLang="en-US" dirty="0">
              <a:solidFill>
                <a:srgbClr val="FFFF00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7513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88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8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88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88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983418E-4FB2-45EA-96BA-FE1B85594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</a:pP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華佗曰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「吾用刀割開皮肉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直至於骨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刮去骨上箭毒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方可無事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但恐君侯懼耳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」公飲數盃酒畢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一面仍與馬良弈棋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伸臂令佗割之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佗曰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「某便下手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君侯勿驚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」公曰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「任汝醫治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吾豈比世間俗子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懼痛者耶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?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」佗乃下刀割開皮肉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直至於骨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佗用刀刮骨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悉悉有聲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帳上帳下見者皆掩面失色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公飲酒食肉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談笑弈棋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全無痛苦之色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佗刮盡其毒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敷上藥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以線縫之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公大笑而起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謂眾將曰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「此臂伸舒如故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並無痛矣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先生真神醫也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!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」佗曰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「某為醫一生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未嘗見此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君侯真天神也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!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</a:t>
            </a:r>
            <a:endParaRPr lang="zh-TW" altLang="en-US" sz="3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7570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A983418E-4FB2-45EA-96BA-FE1B85594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500"/>
              </a:lnSpc>
              <a:spcBef>
                <a:spcPts val="0"/>
              </a:spcBef>
            </a:pP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華佗曰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「吾用刀割開皮肉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直至於骨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刮去骨上箭毒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方可無事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但恐君侯懼耳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」公飲數盃酒畢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一面仍與馬良弈棋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伸臂令佗割之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佗曰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「某便下手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君侯勿驚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」公曰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「任汝醫治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吾豈比世間俗子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懼痛者耶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?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」佗乃下刀割開皮肉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直至於骨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佗用刀刮骨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悉悉有聲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帳上帳下見者皆掩面失色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公飲酒食肉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談笑弈棋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全無痛苦之色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佗刮盡其毒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敷上藥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以線縫之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rgbClr val="00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公大笑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而起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謂眾將曰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「此臂伸舒如故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並無痛矣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先生真神醫也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!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</a:t>
            </a:r>
            <a:r>
              <a:rPr lang="zh-TW" altLang="en-US" sz="3600" b="0" i="0" dirty="0">
                <a:solidFill>
                  <a:srgbClr val="00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佗曰</a:t>
            </a:r>
            <a:r>
              <a:rPr lang="en-US" altLang="zh-TW" sz="3600" b="0" i="0" dirty="0">
                <a:solidFill>
                  <a:srgbClr val="00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「某為醫一生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</a:p>
          <a:p>
            <a:pPr>
              <a:lnSpc>
                <a:spcPts val="4500"/>
              </a:lnSpc>
              <a:spcBef>
                <a:spcPts val="0"/>
              </a:spcBef>
            </a:pP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未嘗見此</a:t>
            </a:r>
            <a:r>
              <a:rPr lang="en-US" altLang="zh-TW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君侯真天神也</a:t>
            </a:r>
            <a:r>
              <a:rPr lang="en-US" altLang="zh-TW" sz="3600" b="0" i="0" dirty="0">
                <a:solidFill>
                  <a:srgbClr val="FFFF00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!</a:t>
            </a:r>
            <a:r>
              <a:rPr lang="zh-TW" altLang="en-US" sz="3600" b="0" i="0" dirty="0">
                <a:solidFill>
                  <a:schemeClr val="bg1"/>
                </a:solidFill>
                <a:effectLst/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」</a:t>
            </a:r>
            <a:endParaRPr lang="zh-TW" altLang="en-US" sz="3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C73DFCA0-E4A2-4231-9BE8-432A92D98A2E}"/>
              </a:ext>
            </a:extLst>
          </p:cNvPr>
          <p:cNvSpPr txBox="1"/>
          <p:nvPr/>
        </p:nvSpPr>
        <p:spPr>
          <a:xfrm rot="21284436">
            <a:off x="423178" y="788329"/>
            <a:ext cx="8280920" cy="255454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和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我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天父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你真的是全能全善的</a:t>
            </a:r>
            <a:endParaRPr kumimoji="1" lang="en-US" altLang="zh-TW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華康正顏楷體W7(P)" panose="03000700000000000000" pitchFamily="66" charset="-12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              真神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zh-TW" altLang="en-US" sz="4000" dirty="0">
                <a:solidFill>
                  <a:srgbClr val="0000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你對我真好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天父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孩子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你真是我的愛子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kumimoji="1" lang="zh-TW" altLang="en-US" sz="3900" b="0" i="0" u="none" strike="noStrike" kern="1200" cap="none" spc="0" normalizeH="0" baseline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你善用  </a:t>
            </a:r>
            <a:br>
              <a:rPr kumimoji="1" lang="en-US" altLang="zh-TW" sz="3900" b="0" i="0" u="none" strike="noStrike" kern="1200" cap="none" spc="0" normalizeH="0" baseline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</a:br>
            <a:r>
              <a:rPr kumimoji="1" lang="en-US" altLang="zh-TW" sz="3900" b="0" i="0" u="none" strike="noStrike" kern="1200" cap="none" spc="0" normalizeH="0" baseline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           </a:t>
            </a:r>
            <a:r>
              <a:rPr kumimoji="1" lang="zh-TW" altLang="en-US" sz="3900" b="0" i="0" u="none" strike="noStrike" kern="1200" cap="none" spc="0" normalizeH="0" baseline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了我給你的一切</a:t>
            </a:r>
            <a:r>
              <a:rPr kumimoji="1" lang="zh-TW" altLang="en-US" sz="39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恩寵和力量</a:t>
            </a:r>
            <a:endParaRPr kumimoji="1" lang="zh-TW" altLang="en-US" sz="3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華康正顏楷體W7(P)" panose="03000700000000000000" pitchFamily="66" charset="-120"/>
              <a:cs typeface="Calibri" panose="020F0502020204030204" pitchFamily="34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B49F672-F977-4435-9967-3B096FB8AA0C}"/>
              </a:ext>
            </a:extLst>
          </p:cNvPr>
          <p:cNvSpPr txBox="1"/>
          <p:nvPr/>
        </p:nvSpPr>
        <p:spPr>
          <a:xfrm rot="21411753">
            <a:off x="159036" y="3954377"/>
            <a:ext cx="8784976" cy="1323439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天主的祝福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不是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沒有困難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而是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給了人能力面對困難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所以</a:t>
            </a:r>
            <a:r>
              <a:rPr kumimoji="1" lang="en-US" altLang="zh-TW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 pitchFamily="34" charset="0"/>
                <a:ea typeface="華康正顏楷體W7(P)" panose="03000700000000000000" pitchFamily="66" charset="-120"/>
                <a:cs typeface="Calibri" panose="020F0502020204030204" pitchFamily="34" charset="0"/>
              </a:rPr>
              <a:t>君子憂道不憂貧</a:t>
            </a:r>
          </a:p>
        </p:txBody>
      </p:sp>
    </p:spTree>
    <p:extLst>
      <p:ext uri="{BB962C8B-B14F-4D97-AF65-F5344CB8AC3E}">
        <p14:creationId xmlns:p14="http://schemas.microsoft.com/office/powerpoint/2010/main" val="344400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33670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信仰的開端是悔改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是洗心革面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要付出的代價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有時要</a:t>
            </a:r>
            <a:endParaRPr lang="en-US" altLang="zh-TW" sz="4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刮骨療毒</a:t>
            </a:r>
            <a:r>
              <a:rPr lang="zh-TW" altLang="en-US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en-US" altLang="zh-TW" sz="4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The beginning of faith is repentance, </a:t>
            </a:r>
            <a:r>
              <a:rPr lang="en-US" altLang="zh-TW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 thorough reform of oneself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the price to be paid sometimes requires "</a:t>
            </a:r>
            <a:r>
              <a:rPr lang="en-US" altLang="zh-TW" sz="4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scraping the bone to cure the poison</a:t>
            </a:r>
            <a:r>
              <a:rPr lang="en-US" altLang="zh-TW" sz="4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."</a:t>
            </a:r>
            <a:endParaRPr lang="zh-TW" altLang="en-US" sz="4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492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要獲得天主祝福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必須學會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抓緊時機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讓天主改造你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 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Give God a Chance ! 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奉</a:t>
            </a:r>
            <a:r>
              <a:rPr lang="en-US" altLang="zh-TW" sz="2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機</a:t>
            </a:r>
            <a:r>
              <a:rPr lang="en-US" altLang="zh-TW" sz="28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不可失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敵不可縱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縱敵患生</a:t>
            </a:r>
            <a:r>
              <a:rPr lang="en-US" altLang="zh-TW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違天不祥 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左傳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秦晉殽之戰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To receive God's blessings, one must learn to seize the moment and allow God to transform you.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Give God a Chance! 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As the saying goes, "</a:t>
            </a:r>
            <a:r>
              <a:rPr lang="en-US" altLang="zh-TW" sz="40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Opportunities must not be lost; enemies must not be spared. Sparing an enemy breeds trouble, and defying heaven brings misfortune.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 </a:t>
            </a:r>
          </a:p>
          <a:p>
            <a:pPr>
              <a:lnSpc>
                <a:spcPts val="4400"/>
              </a:lnSpc>
              <a:spcBef>
                <a:spcPts val="0"/>
              </a:spcBef>
            </a:pPr>
            <a:r>
              <a:rPr lang="en-US" altLang="zh-TW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(From </a:t>
            </a:r>
            <a:r>
              <a:rPr lang="en-US" altLang="zh-TW" sz="28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Zuo</a:t>
            </a:r>
            <a:r>
              <a:rPr lang="en-US" altLang="zh-TW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8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Zhuan</a:t>
            </a:r>
            <a:r>
              <a:rPr lang="en-US" altLang="zh-TW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The Battle of Yao between Qin and </a:t>
            </a:r>
            <a:r>
              <a:rPr lang="en-US" altLang="zh-TW" sz="28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Jin</a:t>
            </a:r>
            <a:r>
              <a:rPr lang="en-US" altLang="zh-TW" sz="2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endParaRPr lang="zh-TW" altLang="en-US" sz="28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360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天行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道</a:t>
            </a:r>
            <a:r>
              <a:rPr lang="en-US" altLang="zh-TW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有常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天道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神律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自然律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生命律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不為堯存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不為桀亡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應之以治則吉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應之以亂則凶</a:t>
            </a:r>
            <a:b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荀子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天論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The Way of Heaven 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(Dao) 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operates with constancy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(the Heavenly Way, divine law, natural law, the law of life), 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not existing because of Yao nor perishing because of </a:t>
            </a:r>
            <a:r>
              <a:rPr lang="en-US" altLang="zh-TW" sz="36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Jie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 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Respond to it with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order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and there will be good fortune; respond to it with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chaos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and there will be calamity. </a:t>
            </a:r>
            <a:r>
              <a:rPr lang="en-US" altLang="zh-TW" sz="2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(Xunzi: Discourse on Heaven)</a:t>
            </a:r>
            <a:endParaRPr lang="zh-TW" altLang="en-US" sz="2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58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神醫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華佗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曰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「吾用刀割開皮肉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直至於骨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刮去骨上箭毒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方可無事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但恐君侯懼耳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關公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飲數盃酒畢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一面仍與馬良弈棋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b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伸臂令華佗割之</a:t>
            </a:r>
            <a:r>
              <a:rPr lang="en-US" altLang="zh-TW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 </a:t>
            </a:r>
          </a:p>
          <a:p>
            <a:pPr>
              <a:spcBef>
                <a:spcPts val="0"/>
              </a:spcBef>
            </a:pPr>
            <a:r>
              <a:rPr lang="en-US" altLang="zh-TW" sz="3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The divine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physician Hua </a:t>
            </a:r>
            <a:r>
              <a:rPr lang="en-US" altLang="zh-TW" sz="3800" spc="-100" dirty="0" err="1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3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said, "I will use a knife to cut open the flesh, down to the bone, and scrape away the arrow poison from the bone. Only then can you recover. But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 fear you may be afraid</a:t>
            </a:r>
            <a:r>
              <a:rPr lang="en-US" altLang="zh-TW" sz="3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." </a:t>
            </a:r>
            <a:r>
              <a:rPr lang="en-US" altLang="zh-TW" sz="38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Lord Guan </a:t>
            </a:r>
            <a:r>
              <a:rPr lang="en-US" altLang="zh-TW" sz="3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finished several cups of wine and, while still playing chess with Ma Liang, extended his arm for Hua </a:t>
            </a:r>
            <a:r>
              <a:rPr lang="en-US" altLang="zh-TW" sz="38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38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to operate.</a:t>
            </a:r>
            <a:endParaRPr lang="zh-TW" altLang="en-US" sz="38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05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624736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FFFFFF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恭讀依撒意亞先知書　</a:t>
            </a:r>
            <a:r>
              <a:rPr lang="en-US" altLang="zh-TW" sz="3600" dirty="0">
                <a:solidFill>
                  <a:srgbClr val="FFFFFF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42:1-4,6-7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上主這樣說：「請看，我扶持的僕人，我心靈喜愛的所選者！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我在他身上傾注了我的神，叫他給萬民傳報真道。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他不呼喊，不喧嚷，在街市上也聽不到他的聲音。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破傷的蘆葦，他不折斷；將熄的燈心，他不吹滅；他將忠實地傳報真道。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他不沮喪，也不失望，直到他在世上奠定了真道，因為海島都期待著他的教誨。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292811" y="6249526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930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佗曰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「某便下手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君侯勿驚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」關公曰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任汝醫治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吾豈比世間俗子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懼痛者耶</a:t>
            </a:r>
            <a:r>
              <a:rPr lang="en-US" altLang="zh-TW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?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」佗乃下刀割開皮肉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直至於骨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佗用刀刮骨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悉悉有聲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36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帳上帳下見者皆掩面失色</a:t>
            </a:r>
            <a:r>
              <a:rPr lang="en-US" altLang="zh-TW" sz="36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000"/>
              </a:lnSpc>
              <a:spcBef>
                <a:spcPts val="0"/>
              </a:spcBef>
            </a:pPr>
            <a:r>
              <a:rPr lang="en-US" altLang="zh-TW" sz="36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Hua </a:t>
            </a:r>
            <a:r>
              <a:rPr lang="en-US" altLang="zh-TW" sz="36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36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said, "I will begin now. Please do not be alarmed, my lord." Lord Guan replied, "Proceed with the treatment.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How could I compare to ordinary men who fear pain?</a:t>
            </a:r>
            <a:r>
              <a:rPr lang="en-US" altLang="zh-TW" sz="36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 Hua </a:t>
            </a:r>
            <a:r>
              <a:rPr lang="en-US" altLang="zh-TW" sz="3600" spc="-1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36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then cut open the flesh with his knife, down to the bone. As he scraped the bone with the knife, a </a:t>
            </a:r>
            <a:r>
              <a:rPr lang="en-US" altLang="zh-TW" sz="36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grating sound </a:t>
            </a:r>
            <a:r>
              <a:rPr lang="en-US" altLang="zh-TW" sz="36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was heard. Everyone in the tent, whether above or below, covered their faces and turned pale.</a:t>
            </a:r>
            <a:endParaRPr lang="zh-TW" altLang="en-US" sz="36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220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56"/>
            <a:ext cx="9144000" cy="6336704"/>
          </a:xfrm>
        </p:spPr>
        <p:txBody>
          <a:bodyPr/>
          <a:lstStyle/>
          <a:p>
            <a:pPr>
              <a:lnSpc>
                <a:spcPts val="5800"/>
              </a:lnSpc>
              <a:spcBef>
                <a:spcPts val="0"/>
              </a:spcBef>
              <a:spcAft>
                <a:spcPts val="1200"/>
              </a:spcAft>
            </a:pP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公飲酒食肉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談笑弈棋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全無痛苦之色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佗刮盡其毒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敷上藥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以線縫之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endParaRPr lang="en-US" altLang="zh-TW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Lord Guan drank wine, ate meat, chatted, laughed, and played chess, </a:t>
            </a:r>
            <a:r>
              <a:rPr lang="en-US" altLang="zh-TW" sz="44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showing no sign of pain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 After Hua </a:t>
            </a:r>
            <a:r>
              <a:rPr lang="en-US" altLang="zh-TW" sz="44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scraped away all the poison,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applied medicine, and </a:t>
            </a:r>
          </a:p>
          <a:p>
            <a:pPr>
              <a:spcBef>
                <a:spcPts val="0"/>
              </a:spcBef>
            </a:pPr>
            <a:r>
              <a:rPr lang="en-US" altLang="zh-TW" sz="44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stitched the wound with thread, </a:t>
            </a:r>
            <a:endParaRPr lang="zh-TW" altLang="en-US" sz="44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497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55272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公大笑而起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謂眾將曰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「此臂伸舒如故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並無痛矣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先生真神醫也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」佗曰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「某為醫一生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未嘗見此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君侯真天神也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!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en-US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Lord Guan stood up laughing and said to his generals, "This arm stretches and moves as before, with no pain at all.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You, sir, are truly a divine physician!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 Hua </a:t>
            </a:r>
            <a:r>
              <a:rPr lang="en-US" altLang="zh-TW" sz="4000" dirty="0" err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Tuo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replied, "In my entire career as a physician, I have never seen such a thing.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You, my lord, are truly a heavenly warrior!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en-US" altLang="zh-TW" sz="40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zh-TW" altLang="en-US" sz="36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55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80720"/>
          </a:xfrm>
        </p:spPr>
        <p:txBody>
          <a:bodyPr/>
          <a:lstStyle/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希望有一天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你和我會對天主說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kumimoji="1" lang="zh-TW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天父</a:t>
            </a:r>
            <a:r>
              <a:rPr kumimoji="1" lang="en-US" altLang="zh-TW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你真的是全能全善的真神</a:t>
            </a:r>
            <a:r>
              <a:rPr kumimoji="1" lang="en-US" altLang="zh-TW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kumimoji="1" lang="zh-TW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zh-TW" altLang="en-US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你對我真好</a:t>
            </a:r>
            <a:r>
              <a:rPr lang="en-US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TW" altLang="en-US" sz="3800" dirty="0">
                <a:solidFill>
                  <a:srgbClr val="00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endParaRPr lang="en-US" altLang="zh-TW" sz="3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700"/>
              </a:lnSpc>
              <a:spcBef>
                <a:spcPts val="0"/>
              </a:spcBef>
            </a:pP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而天父會回答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kumimoji="1" lang="zh-TW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孩子</a:t>
            </a:r>
            <a:r>
              <a:rPr kumimoji="1" lang="en-US" altLang="zh-TW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1" lang="zh-TW" altLang="en-US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你真是我的愛子</a:t>
            </a:r>
            <a:r>
              <a:rPr kumimoji="1" lang="en-US" altLang="zh-TW" sz="3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>
              <a:lnSpc>
                <a:spcPts val="5000"/>
              </a:lnSpc>
              <a:spcBef>
                <a:spcPts val="0"/>
              </a:spcBef>
            </a:pPr>
            <a:r>
              <a:rPr kumimoji="1" lang="zh-TW" altLang="en-US" sz="3800" b="0" i="0" u="none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你善用了我給你的一切恩寵和力量</a:t>
            </a:r>
            <a:r>
              <a:rPr kumimoji="1" lang="en-US" altLang="zh-TW" sz="3800" b="0" i="0" u="none" strike="noStrike" kern="1200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kumimoji="1" lang="zh-TW" altLang="en-US" sz="3800" b="0" i="0" u="none" strike="noStrike" kern="120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kumimoji="1" lang="zh-TW" altLang="en-US" sz="3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000"/>
              </a:lnSpc>
            </a:pP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the day come when you and</a:t>
            </a:r>
            <a:r>
              <a:rPr lang="zh-TW" altLang="en-US" sz="38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3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may say to God</a:t>
            </a:r>
            <a:r>
              <a:rPr lang="en-US" altLang="zh-TW" sz="3800" b="0" i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“Heavenly Father, You truly are the all-powerful and all-good, the one true God! </a:t>
            </a:r>
            <a:r>
              <a:rPr lang="en-US" altLang="zh-TW" sz="3800" b="0" i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been </a:t>
            </a:r>
            <a:r>
              <a:rPr lang="en-US" altLang="zh-TW" sz="3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good to me!</a:t>
            </a:r>
            <a:r>
              <a:rPr lang="en-US" altLang="zh-TW" sz="3800" b="0" i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  And Heavenly Father: “My child, you are truly My beloved! </a:t>
            </a:r>
            <a:r>
              <a:rPr lang="en-US" altLang="zh-TW" sz="3800" b="0" i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have </a:t>
            </a:r>
            <a:r>
              <a:rPr lang="en-US" altLang="zh-TW" sz="3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made good use</a:t>
            </a:r>
            <a:r>
              <a:rPr lang="en-US" altLang="zh-TW" sz="3800" b="0" i="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 all the grace and strength I have given you.</a:t>
            </a:r>
            <a:r>
              <a:rPr lang="en-US" altLang="zh-TW" sz="3800" b="0" i="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zh-TW" altLang="en-US" sz="38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668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600BF763-94CC-452E-9779-D974B5783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天主的祝福</a:t>
            </a:r>
            <a: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不是沒有困難</a:t>
            </a:r>
            <a:r>
              <a:rPr lang="en-US" altLang="zh-TW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而是給了人能力面對困難</a:t>
            </a:r>
            <a: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; 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</a:t>
            </a:r>
            <a: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我們不怕困難</a:t>
            </a:r>
            <a:r>
              <a:rPr lang="en-US" altLang="zh-TW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</a:pP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只怕不懂得面對困難之道</a:t>
            </a:r>
            <a:endParaRPr lang="en-US" altLang="zh-TW" sz="42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TW" altLang="en-US" sz="4200" dirty="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君子憂道不憂貧</a:t>
            </a:r>
            <a:r>
              <a:rPr lang="zh-TW" altLang="en-US" sz="42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endParaRPr lang="en-US" altLang="zh-TW" sz="42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800"/>
              </a:lnSpc>
              <a:spcBef>
                <a:spcPts val="0"/>
              </a:spcBef>
            </a:pPr>
            <a:r>
              <a:rPr lang="en-US" altLang="zh-TW" sz="42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God's blessing does not mean the absence of difficulties but grants people the ability to face them. Therefore, we do not fear difficulties; we only fear not knowing how</a:t>
            </a:r>
          </a:p>
          <a:p>
            <a:pPr algn="l">
              <a:lnSpc>
                <a:spcPts val="4800"/>
              </a:lnSpc>
              <a:spcBef>
                <a:spcPts val="0"/>
              </a:spcBef>
            </a:pPr>
            <a:r>
              <a:rPr lang="en-US" altLang="zh-TW" sz="42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to face them. "</a:t>
            </a:r>
            <a:r>
              <a:rPr lang="en-US" altLang="zh-TW" sz="42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 noble person worries  </a:t>
            </a:r>
            <a:br>
              <a:rPr lang="en-US" altLang="zh-TW" sz="42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200" spc="-1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   about the Way, not about poverty.</a:t>
            </a:r>
            <a:r>
              <a:rPr lang="en-US" altLang="zh-TW" sz="4200" spc="-1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endParaRPr lang="zh-TW" altLang="en-US" sz="4200" spc="-100" dirty="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07FA8D4-78D6-4765-B78D-76D5679422AB}"/>
              </a:ext>
            </a:extLst>
          </p:cNvPr>
          <p:cNvSpPr txBox="1"/>
          <p:nvPr/>
        </p:nvSpPr>
        <p:spPr>
          <a:xfrm>
            <a:off x="8244408" y="5380072"/>
            <a:ext cx="755576" cy="1015663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點讚</a:t>
            </a:r>
            <a:r>
              <a:rPr lang="zh-TW" altLang="en-US" sz="2000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留言</a:t>
            </a:r>
            <a:r>
              <a:rPr lang="zh-TW" altLang="en-US" sz="2000" dirty="0">
                <a:solidFill>
                  <a:srgbClr val="9900CC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分享</a:t>
            </a:r>
          </a:p>
        </p:txBody>
      </p:sp>
    </p:spTree>
    <p:extLst>
      <p:ext uri="{BB962C8B-B14F-4D97-AF65-F5344CB8AC3E}">
        <p14:creationId xmlns:p14="http://schemas.microsoft.com/office/powerpoint/2010/main" val="35498563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44921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8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幫助你戰勝新舊疫情和一切困難</a:t>
            </a:r>
            <a:endParaRPr lang="en-US" altLang="zh-TW" sz="48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08504" cy="63306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我，上主，因仁義召叫了你，我必提攜你，保護你，立你作人民的盟約，萬民的光明，為開啟盲人的眼目，從獄中領出被囚的人，從牢裡領出住在黑暗的人。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」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 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8344" y="6247229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F4CE44D-9E9C-422B-838B-BF4828E95724}"/>
              </a:ext>
            </a:extLst>
          </p:cNvPr>
          <p:cNvSpPr txBox="1"/>
          <p:nvPr/>
        </p:nvSpPr>
        <p:spPr>
          <a:xfrm>
            <a:off x="2843808" y="4653136"/>
            <a:ext cx="2988072" cy="76944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pc="300" dirty="0">
                <a:solidFill>
                  <a:srgbClr val="FFFF00"/>
                </a:solidFill>
              </a:rPr>
              <a:t>默想</a:t>
            </a:r>
            <a:r>
              <a:rPr lang="zh-TW" altLang="en-US" spc="300" dirty="0">
                <a:solidFill>
                  <a:schemeClr val="bg1"/>
                </a:solidFill>
              </a:rPr>
              <a:t>片刻</a:t>
            </a:r>
          </a:p>
        </p:txBody>
      </p:sp>
    </p:spTree>
    <p:extLst>
      <p:ext uri="{BB962C8B-B14F-4D97-AF65-F5344CB8AC3E}">
        <p14:creationId xmlns:p14="http://schemas.microsoft.com/office/powerpoint/2010/main" val="1726260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08504" cy="6741368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FFFFFF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恭讀宗徒大事錄　</a:t>
            </a:r>
            <a:r>
              <a:rPr lang="en-US" altLang="zh-TW" sz="3600" dirty="0">
                <a:solidFill>
                  <a:srgbClr val="FFFFFF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10:34-38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那時候，伯多祿說：「我真正明白了：天主是不看情面的；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凡在各民族中，敬畏他，而又履行正義的人，都是他所中悅的。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他藉耶穌基督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萬民之主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宣講了和平的喜訊，把這道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先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傳給以色列子民。</a:t>
            </a:r>
            <a:r>
              <a:rPr lang="zh-TW" altLang="en-US" sz="40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「你們都知道：在若翰宣講洗禮以後，從加里肋亞開始，在全猶太所發生的事：天主怎樣以聖神和德能，</a:t>
            </a:r>
            <a:endParaRPr lang="en-US" altLang="zh-TW" sz="40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452320" y="6093296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66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624736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傅了納匝肋的耶穌，使他巡行各處，施恩行善，治好一切受魔鬼壓制的人，因為天主同他在一起。」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 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B10524CF-6E04-4C4F-BE91-43D129B8AACF}"/>
              </a:ext>
            </a:extLst>
          </p:cNvPr>
          <p:cNvSpPr txBox="1"/>
          <p:nvPr/>
        </p:nvSpPr>
        <p:spPr>
          <a:xfrm>
            <a:off x="7667836" y="6370638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CF83A49-7380-4DDF-BAE5-DABC45B08F66}"/>
              </a:ext>
            </a:extLst>
          </p:cNvPr>
          <p:cNvSpPr txBox="1"/>
          <p:nvPr/>
        </p:nvSpPr>
        <p:spPr>
          <a:xfrm>
            <a:off x="755576" y="4653136"/>
            <a:ext cx="7488832" cy="923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請</a:t>
            </a:r>
            <a:r>
              <a:rPr lang="zh-TW" altLang="en-US" dirty="0">
                <a:solidFill>
                  <a:srgbClr val="FFFF00"/>
                </a:solidFill>
              </a:rPr>
              <a:t>默想</a:t>
            </a:r>
            <a:r>
              <a:rPr lang="zh-TW" altLang="en-US" dirty="0">
                <a:solidFill>
                  <a:schemeClr val="bg1"/>
                </a:solidFill>
              </a:rPr>
              <a:t>片刻上主對</a:t>
            </a:r>
            <a:r>
              <a:rPr lang="zh-TW" altLang="en-US" sz="5400" dirty="0">
                <a:solidFill>
                  <a:srgbClr val="FFFF00"/>
                </a:solidFill>
              </a:rPr>
              <a:t>我</a:t>
            </a:r>
            <a:r>
              <a:rPr lang="zh-TW" altLang="en-US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301784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44016"/>
            <a:ext cx="9107488" cy="6597352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3:13-17</a:t>
            </a: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那時候，耶穌由加里肋亞，來到約但河、若翰那裡，為受若翰的洗；但若翰想要阻止他，說：「我本來需要受你的洗，而你卻來就我嗎？」耶穌回答他說：「你暫且容許吧！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因為我們應當這樣，以完成全義。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」於是若翰就容許了耶穌。耶穌受洗後，隨即從水裡上來，忽然，天為他開了。耶穌看見天主聖神，有如鴿子降下，來到他上面；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3600" dirty="0">
              <a:solidFill>
                <a:schemeClr val="bg1"/>
              </a:solidFill>
              <a:latin typeface="華康中黑體" panose="020B0509000000000000" pitchFamily="49" charset="-120"/>
              <a:ea typeface="華康中黑體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8B5FAF6-F73B-4168-8793-533569BE801F}"/>
              </a:ext>
            </a:extLst>
          </p:cNvPr>
          <p:cNvSpPr txBox="1"/>
          <p:nvPr/>
        </p:nvSpPr>
        <p:spPr>
          <a:xfrm>
            <a:off x="7668344" y="6158964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1/2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062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76672"/>
            <a:ext cx="9082320" cy="6264696"/>
          </a:xfrm>
        </p:spPr>
        <p:txBody>
          <a:bodyPr/>
          <a:lstStyle/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又有聲音由天上說：「這是我的愛子，我所喜悅的。」</a:t>
            </a:r>
            <a:endParaRPr lang="en-US" altLang="zh-HK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en-US" altLang="zh-HK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eaLnBrk="1">
              <a:spcBef>
                <a:spcPts val="0"/>
              </a:spcBef>
              <a:spcAft>
                <a:spcPts val="60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6E2B7DB-36B5-416F-ACE3-4B640B36DCA2}"/>
              </a:ext>
            </a:extLst>
          </p:cNvPr>
          <p:cNvSpPr txBox="1"/>
          <p:nvPr/>
        </p:nvSpPr>
        <p:spPr>
          <a:xfrm>
            <a:off x="7668344" y="6158964"/>
            <a:ext cx="1043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000" b="1" dirty="0">
                <a:solidFill>
                  <a:schemeClr val="bg1"/>
                </a:solidFill>
              </a:rPr>
              <a:t>2/2</a:t>
            </a:r>
            <a:endParaRPr lang="zh-HK" alt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A252BF85-EF81-4517-AD49-A1B049E81AB0}"/>
              </a:ext>
            </a:extLst>
          </p:cNvPr>
          <p:cNvSpPr txBox="1"/>
          <p:nvPr/>
        </p:nvSpPr>
        <p:spPr>
          <a:xfrm>
            <a:off x="539552" y="4293096"/>
            <a:ext cx="8172648" cy="92333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rgbClr val="FFFF00"/>
                </a:solidFill>
              </a:rPr>
              <a:t>靜默片刻 </a:t>
            </a:r>
            <a:r>
              <a:rPr lang="zh-TW" altLang="en-US" dirty="0">
                <a:solidFill>
                  <a:schemeClr val="bg1"/>
                </a:solidFill>
              </a:rPr>
              <a:t>默想上主對</a:t>
            </a:r>
            <a:r>
              <a:rPr lang="zh-TW" altLang="en-US" sz="5400" dirty="0">
                <a:solidFill>
                  <a:srgbClr val="FFFF00"/>
                </a:solidFill>
              </a:rPr>
              <a:t>我</a:t>
            </a:r>
            <a:r>
              <a:rPr lang="zh-TW" altLang="en-US" dirty="0">
                <a:solidFill>
                  <a:schemeClr val="bg1"/>
                </a:solidFill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4270868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23D34292-68A8-4995-9D43-D5D2986F7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6632"/>
            <a:ext cx="9144000" cy="6741368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US" altLang="zh-TW" sz="1100" dirty="0">
              <a:solidFill>
                <a:srgbClr val="FFFF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主受洗節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年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月</a:t>
            </a:r>
            <a:r>
              <a:rPr lang="en-US" altLang="zh-TW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</a:t>
            </a:r>
            <a:r>
              <a:rPr lang="zh-TW" altLang="en-US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日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常年期第二主日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zh-TW" altLang="en-US" sz="28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TW" altLang="en-US" sz="10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5400" spc="6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感恩祭宴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主 題</a:t>
            </a:r>
          </a:p>
          <a:p>
            <a:pPr algn="ctr" eaLnBrk="1" hangingPunct="1">
              <a:spcBef>
                <a:spcPts val="1800"/>
              </a:spcBef>
              <a:spcAft>
                <a:spcPts val="1800"/>
              </a:spcAft>
              <a:buFontTx/>
              <a:buNone/>
              <a:defRPr/>
            </a:pPr>
            <a:r>
              <a:rPr lang="zh-TW" altLang="en-US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信仰的開端</a:t>
            </a:r>
            <a:r>
              <a:rPr lang="en-US" altLang="zh-TW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 </a:t>
            </a:r>
            <a:r>
              <a:rPr lang="zh-TW" altLang="en-US" sz="72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洗心</a:t>
            </a:r>
            <a:r>
              <a:rPr lang="zh-TW" altLang="en-US" sz="6600" dirty="0">
                <a:solidFill>
                  <a:schemeClr val="bg1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革面</a:t>
            </a:r>
            <a:endParaRPr lang="en-US" altLang="zh-TW" sz="6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48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r>
              <a:rPr lang="zh-TW" altLang="en-US" sz="6000" dirty="0">
                <a:solidFill>
                  <a:srgbClr val="FFFF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關羽刮骨療毒</a:t>
            </a:r>
            <a:r>
              <a:rPr lang="en-US" altLang="zh-TW" sz="4800" dirty="0">
                <a:solidFill>
                  <a:srgbClr val="FFFF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——</a:t>
            </a:r>
            <a:endParaRPr lang="zh-TW" altLang="en-US" sz="4800" dirty="0">
              <a:solidFill>
                <a:srgbClr val="FFFF00"/>
              </a:solidFill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7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6D8F3910-1631-441C-A033-B1B86FD0B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360000" indent="-457200" algn="just">
              <a:buNone/>
            </a:pPr>
            <a:endParaRPr lang="en-US" altLang="zh-TW" sz="14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  <a:cs typeface="華康中黑體" panose="020B0509000000000000" pitchFamily="49" charset="-120"/>
            </a:endParaRPr>
          </a:p>
          <a:p>
            <a:pPr marL="360000" indent="-457200" algn="just"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我在他身上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傾注了我的神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叫他給萬民傳報真道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破傷的蘆葦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他不折斷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將熄的燈心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他不吹滅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他將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忠實地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傳報真道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華康中黑體" panose="020B0509000000000000" pitchFamily="49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我因仁義召叫了你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立你作萬民的光明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為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開啟盲人的眼目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從獄中領出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被囚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凡在各民族中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敬畏他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而又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履行正義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的人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都是他所中悅的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他藉耶穌基督宣講了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和平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的喜訊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把這道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先傳給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以色列子民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endParaRPr lang="zh-TW" altLang="en-US" sz="3600" dirty="0">
              <a:solidFill>
                <a:schemeClr val="bg1"/>
              </a:solidFill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 algn="just" eaLnBrk="1" hangingPunct="1"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因為我們應當這樣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以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完成全義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.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耶穌看見天主聖神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有如鴿子降下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來到他上面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;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又有聲音由天上說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「這是</a:t>
            </a:r>
            <a:r>
              <a:rPr lang="zh-TW" altLang="en-US" sz="36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我的愛子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,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我所喜悅的。」</a:t>
            </a:r>
          </a:p>
        </p:txBody>
      </p:sp>
    </p:spTree>
    <p:extLst>
      <p:ext uri="{BB962C8B-B14F-4D97-AF65-F5344CB8AC3E}">
        <p14:creationId xmlns:p14="http://schemas.microsoft.com/office/powerpoint/2010/main" val="261575826"/>
      </p:ext>
    </p:extLst>
  </p:cSld>
  <p:clrMapOvr>
    <a:masterClrMapping/>
  </p:clrMapOvr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5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32369</TotalTime>
  <Words>2743</Words>
  <Application>Microsoft Office PowerPoint</Application>
  <PresentationFormat>如螢幕大小 (4:3)</PresentationFormat>
  <Paragraphs>116</Paragraphs>
  <Slides>25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3</vt:i4>
      </vt:variant>
      <vt:variant>
        <vt:lpstr>投影片標題</vt:lpstr>
      </vt:variant>
      <vt:variant>
        <vt:i4>25</vt:i4>
      </vt:variant>
    </vt:vector>
  </HeadingPairs>
  <TitlesOfParts>
    <vt:vector size="38" baseType="lpstr">
      <vt:lpstr>華康中黑體</vt:lpstr>
      <vt:lpstr>華康中黑體(P)</vt:lpstr>
      <vt:lpstr>華康正顏楷體W7(P)</vt:lpstr>
      <vt:lpstr>華康粗黑體</vt:lpstr>
      <vt:lpstr>華康儷中黑</vt:lpstr>
      <vt:lpstr>華康儷中黑(P)</vt:lpstr>
      <vt:lpstr>新細明體</vt:lpstr>
      <vt:lpstr>Arial</vt:lpstr>
      <vt:lpstr>Calibri</vt:lpstr>
      <vt:lpstr>Wingdings</vt:lpstr>
      <vt:lpstr>預設簡報設計</vt:lpstr>
      <vt:lpstr>15_預設簡報設計</vt:lpstr>
      <vt:lpstr>5_預設簡報設計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1753</cp:revision>
  <dcterms:created xsi:type="dcterms:W3CDTF">2006-09-26T01:05:23Z</dcterms:created>
  <dcterms:modified xsi:type="dcterms:W3CDTF">2025-12-15T04:42:55Z</dcterms:modified>
</cp:coreProperties>
</file>